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media/image1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18"/>
  </p:handoutMasterIdLst>
  <p:sldIdLst>
    <p:sldId id="256" r:id="rId3"/>
    <p:sldId id="315" r:id="rId5"/>
    <p:sldId id="319" r:id="rId6"/>
    <p:sldId id="320" r:id="rId7"/>
    <p:sldId id="326" r:id="rId8"/>
    <p:sldId id="321" r:id="rId9"/>
    <p:sldId id="323" r:id="rId10"/>
    <p:sldId id="324" r:id="rId11"/>
    <p:sldId id="331" r:id="rId12"/>
    <p:sldId id="327" r:id="rId13"/>
    <p:sldId id="328" r:id="rId14"/>
    <p:sldId id="329" r:id="rId15"/>
    <p:sldId id="330" r:id="rId16"/>
    <p:sldId id="283" r:id="rId17"/>
  </p:sldIdLst>
  <p:sldSz cx="18288000" cy="10287000"/>
  <p:notesSz cx="6858000" cy="9144000"/>
  <p:embeddedFontLst>
    <p:embeddedFont>
      <p:font typeface="Anton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0492"/>
    <a:srgbClr val="F4732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595" autoAdjust="0"/>
  </p:normalViewPr>
  <p:slideViewPr>
    <p:cSldViewPr showGuides="1">
      <p:cViewPr varScale="1">
        <p:scale>
          <a:sx n="68" d="100"/>
          <a:sy n="68" d="100"/>
        </p:scale>
        <p:origin x="852" y="66"/>
      </p:cViewPr>
      <p:guideLst>
        <p:guide orient="horz" pos="22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95B727-2616-4989-9D2B-A119BE1985D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72E2BD-A255-4866-A51A-D8F99758A7E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svg>
</file>

<file path=ppt/media/image18.png>
</file>

<file path=ppt/media/image2.wdp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0D3162-F835-4E06-9EA0-E35667BB6E1B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572C52-C791-4962-9EA0-48A7E7AE978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0E572C52-C791-4962-9EA0-48A7E7AE978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0E572C52-C791-4962-9EA0-48A7E7AE978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8CF6-3487-4344-A57D-5B13AA0BEF8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69E6C-A990-4E0D-9B3A-216C7D42AE05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15B7-6507-4702-9E6D-425E0517DE4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EBC15-6580-4AC0-B819-7A7E0EB7648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6D735-CE19-40B1-B52F-4FA3CABB1E1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7600-79AA-4248-A01F-469D4B420F67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E7A7-0A82-404D-9241-CE66A7F0125D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1E018-8071-4619-B968-D86CCDE1D859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0EFBC-AE2E-42BC-B209-6FEA077AEF24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A9A45-3F4C-463C-80BC-D7A4C3EC4DB1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5F7FA-4D3F-4343-9020-B02EC0CB2A95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94938-60FA-42AA-B7CC-5CA0E575B46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jpe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8929190"/>
          </a:xfrm>
          <a:custGeom>
            <a:avLst/>
            <a:gdLst/>
            <a:ahLst/>
            <a:cxnLst/>
            <a:rect l="l" t="t" r="r" b="b"/>
            <a:pathLst>
              <a:path w="18288000" h="8929190">
                <a:moveTo>
                  <a:pt x="0" y="0"/>
                </a:moveTo>
                <a:lnTo>
                  <a:pt x="18288000" y="0"/>
                </a:lnTo>
                <a:lnTo>
                  <a:pt x="18288000" y="8929190"/>
                </a:lnTo>
                <a:lnTo>
                  <a:pt x="0" y="892919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40000"/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 t="-21098" r="-3812" b="-2056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0" y="8805818"/>
            <a:ext cx="18288000" cy="1481181"/>
          </a:xfrm>
          <a:custGeom>
            <a:avLst/>
            <a:gdLst/>
            <a:ahLst/>
            <a:cxnLst/>
            <a:rect l="l" t="t" r="r" b="b"/>
            <a:pathLst>
              <a:path w="18288000" h="1819386">
                <a:moveTo>
                  <a:pt x="0" y="0"/>
                </a:moveTo>
                <a:lnTo>
                  <a:pt x="18288000" y="0"/>
                </a:lnTo>
                <a:lnTo>
                  <a:pt x="18288000" y="1819386"/>
                </a:lnTo>
                <a:lnTo>
                  <a:pt x="0" y="181938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47321"/>
              </a:gs>
              <a:gs pos="35000">
                <a:srgbClr val="F47321"/>
              </a:gs>
              <a:gs pos="55000">
                <a:srgbClr val="1F0492"/>
              </a:gs>
              <a:gs pos="100000">
                <a:srgbClr val="1F0492"/>
              </a:gs>
            </a:gsLst>
            <a:path path="circle">
              <a:fillToRect l="100000" t="100000"/>
            </a:path>
            <a:tileRect r="-100000" b="-100000"/>
          </a:gradFill>
        </p:spPr>
        <p:txBody>
          <a:bodyPr/>
          <a:lstStyle/>
          <a:p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808188" y="9332705"/>
            <a:ext cx="91721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Dainam University</a:t>
            </a:r>
            <a:endParaRPr lang="en-US" sz="3200">
              <a:solidFill>
                <a:schemeClr val="bg1"/>
              </a:solidFill>
              <a:latin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937344" y="2181325"/>
            <a:ext cx="12105005" cy="19837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900"/>
              </a:spcBef>
              <a:spcAft>
                <a:spcPts val="900"/>
              </a:spcAft>
            </a:pPr>
            <a:r>
              <a:rPr lang="en-US" altLang="en-US" sz="5400" b="1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Giám sát an toàn  – camera phát hiện</a:t>
            </a:r>
            <a:endParaRPr lang="en-US" altLang="en-US" sz="5400" b="1">
              <a:solidFill>
                <a:srgbClr val="1F0492"/>
              </a:solidFill>
              <a:latin typeface="Aptos" panose="020B0004020202020204" pitchFamily="34" charset="0"/>
              <a:cs typeface="Aparajita" panose="020B0502040204020203" pitchFamily="18" charset="0"/>
            </a:endParaRPr>
          </a:p>
          <a:p>
            <a:pPr algn="ctr">
              <a:spcBef>
                <a:spcPts val="900"/>
              </a:spcBef>
              <a:spcAft>
                <a:spcPts val="900"/>
              </a:spcAft>
            </a:pPr>
            <a:r>
              <a:rPr lang="en-US" altLang="en-US" sz="5400" b="1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 </a:t>
            </a:r>
            <a:r>
              <a:rPr lang="vi-VN" altLang="en-US" sz="5400" b="1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sinh viên</a:t>
            </a:r>
            <a:r>
              <a:rPr lang="en-US" altLang="en-US" sz="5400" b="1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 </a:t>
            </a:r>
            <a:r>
              <a:rPr lang="" altLang="en-US" sz="5400" b="1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đ</a:t>
            </a:r>
            <a:r>
              <a:rPr lang="en-US" altLang="en-US" sz="5400" b="1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eo khẩu trang</a:t>
            </a:r>
            <a:endParaRPr lang="en-US" altLang="en-US" sz="5400" b="1">
              <a:solidFill>
                <a:srgbClr val="1F0492"/>
              </a:solidFill>
              <a:latin typeface="Aptos" panose="020B0004020202020204" pitchFamily="34" charset="0"/>
              <a:cs typeface="Aparajita" panose="020B05020402040202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61" y="8914493"/>
            <a:ext cx="1299267" cy="1299267"/>
          </a:xfrm>
          <a:prstGeom prst="rect">
            <a:avLst/>
          </a:prstGeom>
        </p:spPr>
      </p:pic>
      <p:sp>
        <p:nvSpPr>
          <p:cNvPr id="6" name="TextBox 7"/>
          <p:cNvSpPr txBox="1"/>
          <p:nvPr/>
        </p:nvSpPr>
        <p:spPr>
          <a:xfrm>
            <a:off x="13596623" y="8805819"/>
            <a:ext cx="5758177" cy="1299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FIT-DNU</a:t>
            </a:r>
            <a:endParaRPr lang="en-US" sz="66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2023" y="8893053"/>
            <a:ext cx="1331055" cy="13310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811000" y="5981700"/>
            <a:ext cx="5425440" cy="28803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>
              <a:spcBef>
                <a:spcPts val="900"/>
              </a:spcBef>
              <a:spcAft>
                <a:spcPts val="900"/>
              </a:spcAft>
            </a:pPr>
            <a:r>
              <a:rPr lang="en-US" sz="3600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 </a:t>
            </a:r>
            <a:r>
              <a:rPr lang="vi-VN" altLang="en-US" sz="3500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Tạ Thanh Dương</a:t>
            </a:r>
            <a:endParaRPr lang="vi-VN" altLang="en-US" sz="3500">
              <a:solidFill>
                <a:srgbClr val="1F0492"/>
              </a:solidFill>
              <a:latin typeface="Aptos" panose="020B0004020202020204" pitchFamily="34" charset="0"/>
              <a:cs typeface="Aparajita" panose="020B0502040204020203" pitchFamily="18" charset="0"/>
            </a:endParaRPr>
          </a:p>
          <a:p>
            <a:pPr algn="ctr">
              <a:spcBef>
                <a:spcPts val="900"/>
              </a:spcBef>
              <a:spcAft>
                <a:spcPts val="900"/>
              </a:spcAft>
            </a:pPr>
            <a:r>
              <a:rPr lang="vi-VN" altLang="en-US" sz="3500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 Trần Tuyết Mai</a:t>
            </a:r>
            <a:endParaRPr lang="vi-VN" altLang="en-US" sz="3500">
              <a:solidFill>
                <a:srgbClr val="1F0492"/>
              </a:solidFill>
              <a:latin typeface="Aptos" panose="020B0004020202020204" pitchFamily="34" charset="0"/>
              <a:cs typeface="Aparajita" panose="020B0502040204020203" pitchFamily="18" charset="0"/>
            </a:endParaRPr>
          </a:p>
          <a:p>
            <a:pPr algn="ctr">
              <a:spcBef>
                <a:spcPts val="900"/>
              </a:spcBef>
              <a:spcAft>
                <a:spcPts val="900"/>
              </a:spcAft>
            </a:pPr>
            <a:r>
              <a:rPr lang="vi-VN" altLang="en-US" sz="3500">
                <a:solidFill>
                  <a:srgbClr val="1F0492"/>
                </a:solidFill>
                <a:latin typeface="Aptos" panose="020B0004020202020204" pitchFamily="34" charset="0"/>
                <a:cs typeface="Aparajita" panose="020B0502040204020203" pitchFamily="18" charset="0"/>
              </a:rPr>
              <a:t>Nguyễn Văn Ngọc</a:t>
            </a:r>
            <a:endParaRPr lang="vi-VN" altLang="en-US" sz="3600">
              <a:solidFill>
                <a:srgbClr val="1F0492"/>
              </a:solidFill>
              <a:latin typeface="Aptos" panose="020B0004020202020204" pitchFamily="34" charset="0"/>
              <a:cs typeface="Aparajita" panose="020B0502040204020203" pitchFamily="18" charset="0"/>
            </a:endParaRPr>
          </a:p>
          <a:p>
            <a:pPr algn="ctr">
              <a:spcBef>
                <a:spcPts val="900"/>
              </a:spcBef>
              <a:spcAft>
                <a:spcPts val="900"/>
              </a:spcAft>
            </a:pPr>
            <a:endParaRPr lang="vi-VN" altLang="en-US" sz="3600">
              <a:solidFill>
                <a:srgbClr val="1F0492"/>
              </a:solidFill>
              <a:latin typeface="Aptos" panose="020B0004020202020204" pitchFamily="34" charset="0"/>
              <a:cs typeface="Aparajita" panose="020B0502040204020203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vi-VN" alt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vi-VN" alt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31826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Lato" charset="0"/>
                <a:cs typeface="Lato" charset="0"/>
              </a:rPr>
              <a:t>KIỂM TRA VÀ ĐÁNH GIÁ</a:t>
            </a:r>
            <a:endParaRPr lang="vi-VN" altLang="en-US" sz="4000" b="1">
              <a:solidFill>
                <a:schemeClr val="bg1"/>
              </a:solidFill>
              <a:latin typeface="Lato" charset="0"/>
              <a:cs typeface="Lato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Box 1"/>
          <p:cNvSpPr txBox="1"/>
          <p:nvPr/>
        </p:nvSpPr>
        <p:spPr>
          <a:xfrm>
            <a:off x="12268200" y="114300"/>
            <a:ext cx="914527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HIỆU SUẤT MÔ </a:t>
            </a:r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HÌNH</a:t>
            </a:r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457200" y="1714500"/>
            <a:ext cx="7281545" cy="9304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just">
              <a:lnSpc>
                <a:spcPct val="150000"/>
              </a:lnSpc>
              <a:buSzPct val="150000"/>
              <a:buFont typeface="Arial" panose="020B0604020202020204" pitchFamily="34" charset="0"/>
              <a:buNone/>
            </a:pPr>
            <a:r>
              <a:rPr lang="vi-VN" altLang="en-US"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Kiểm tra:</a:t>
            </a:r>
            <a:endParaRPr lang="vi-VN" altLang="en-US" sz="30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457200" algn="just">
              <a:lnSpc>
                <a:spcPct val="150000"/>
              </a:lnSpc>
              <a:buSzPct val="150000"/>
              <a:buFont typeface="Arial" panose="020B0604020202020204" pitchFamily="34" charset="0"/>
              <a:buNone/>
            </a:pPr>
            <a:r>
              <a:rPr lang="vi-VN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Tập 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dữ liệu riêng gồm</a:t>
            </a:r>
            <a:r>
              <a:rPr lang="vi-VN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sinh viên 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eo khẩu trang 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úng cách, không 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eo và 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eo sai</a:t>
            </a:r>
            <a:r>
              <a:rPr lang="vi-VN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Quá trình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thử nghiệm 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ợc tiến hành trong nhiều 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iều kiện khác nhau nh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ánh sáng trong lớp học, hành lang và ngoài trời. </a:t>
            </a:r>
            <a:r>
              <a:rPr lang="vi-VN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ệ thống c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ũ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 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ợc kiểm tra khả n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ă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 hoạt </a:t>
            </a:r>
            <a:r>
              <a:rPr lang="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ộng thời gian thực qua camera giám sát.</a:t>
            </a:r>
            <a:endParaRPr lang="en-US" altLang="en-US" sz="3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SzPct val="150000"/>
              <a:buFont typeface="Arial" panose="020B0604020202020204" pitchFamily="34" charset="0"/>
              <a:buNone/>
            </a:pPr>
            <a:endParaRPr lang="vi-VN" altLang="en-US" sz="3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Table 2"/>
          <p:cNvGraphicFramePr/>
          <p:nvPr>
            <p:custDataLst>
              <p:tags r:id="rId2"/>
            </p:custDataLst>
          </p:nvPr>
        </p:nvGraphicFramePr>
        <p:xfrm>
          <a:off x="8373745" y="1318895"/>
          <a:ext cx="9420860" cy="8229600"/>
        </p:xfrm>
        <a:graphic>
          <a:graphicData uri="http://schemas.openxmlformats.org/drawingml/2006/table">
            <a:tbl>
              <a:tblPr/>
              <a:tblGrid>
                <a:gridCol w="2993390"/>
                <a:gridCol w="3317875"/>
                <a:gridCol w="3109595"/>
              </a:tblGrid>
              <a:tr h="91440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Chỉ số đánh giá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Ý nghĩa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Kết quả mong đợi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/ Giả định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</a:tr>
              <a:tr h="91440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 (Độ chính xác)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Tỷ lệ dự đoán đúng / tổng số mẫu kiểm tra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≥ 90%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91440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Precision (Độ đặc hiệu)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Xác suất hệ thống dự đoán “không đeo” là đúng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≥ 92%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37160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Recall (Độ nhạy)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Khả năng phát hiện đúng tất cả các trường hợp “không đeo”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≥ 90%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91440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Trung bình hài hòa giữa Precision và Recall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≥ 91%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91440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FPS (Tốc độ xử lý)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 khung hình xử lý/giây trong chế độ realtime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15–25 FPS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137160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Robustness (Độ ổn định)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Hoạt động trong nhiều điều kiện ánh sáng, góc quay khác nhau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Đạt yêu cầu (ổn định &gt;80%)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91440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Latency (Độ trễ)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Thời gian từ lúc phát hiện đến lúc hiển thị cảnh báo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vi-V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&lt; 500 ms</a:t>
                      </a:r>
                      <a:endParaRPr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vi-VN" alt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endParaRPr lang="vi-VN" alt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3182600" cy="1322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Lato" charset="0"/>
                <a:cs typeface="Lato" charset="0"/>
                <a:sym typeface="+mn-ea"/>
              </a:rPr>
              <a:t>KIỂM TRA VÀ ĐÁNH GIÁ</a:t>
            </a:r>
            <a:endParaRPr lang="vi-VN" altLang="en-US" sz="4000" b="1">
              <a:solidFill>
                <a:schemeClr val="bg1"/>
              </a:solidFill>
              <a:latin typeface="Lato" charset="0"/>
              <a:cs typeface="Lato" charset="0"/>
            </a:endParaRPr>
          </a:p>
          <a:p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Box 6"/>
          <p:cNvSpPr txBox="1"/>
          <p:nvPr/>
        </p:nvSpPr>
        <p:spPr>
          <a:xfrm>
            <a:off x="7030085" y="3619500"/>
            <a:ext cx="6096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72160" y="1860550"/>
            <a:ext cx="9703435" cy="62877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just">
              <a:lnSpc>
                <a:spcPct val="150000"/>
              </a:lnSpc>
            </a:pPr>
            <a:r>
              <a:rPr lang="vi-VN" altLang="en-US" sz="30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Đánh giá:</a:t>
            </a:r>
            <a:endParaRPr lang="vi-VN" altLang="en-US" sz="30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457200" algn="just">
              <a:lnSpc>
                <a:spcPct val="150000"/>
              </a:lnSpc>
            </a:pPr>
            <a:r>
              <a:rPr lang="vi-VN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ho thấy mô hình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ạt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ộ chính xác cao, với các chỉ số Accuracy, Precision, Recall và F1-Score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ều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áp ứng yêu cầu (≥ 90%). Tốc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ộ xử l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ý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ạt mức 15–25 FPS,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ảm bảo khả n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ă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ng giám sát realtime.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ộ trễ của hệ thống nhỏ hơn 500ms và hoạt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ộng ổn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ịnh trong trên 80% tình huống thực tế.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iều này chứng tỏ hệ thống có thể triển khai trong môi tr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ư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ờng thực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ể giám sát và cảnh báo hiệu quả.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8200" y="1485900"/>
            <a:ext cx="5182235" cy="78174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vi-VN" alt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vi-VN" alt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31826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KẾT LUẬN VÀ HƯỚNG PHÁT </a:t>
            </a:r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TRIỂN</a:t>
            </a:r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Box 3"/>
          <p:cNvSpPr txBox="1"/>
          <p:nvPr/>
        </p:nvSpPr>
        <p:spPr>
          <a:xfrm>
            <a:off x="762000" y="1333500"/>
            <a:ext cx="15790545" cy="5201920"/>
          </a:xfrm>
          <a:prstGeom prst="rect">
            <a:avLst/>
          </a:prstGeom>
        </p:spPr>
        <p:txBody>
          <a:bodyPr wrap="square">
            <a:noAutofit/>
          </a:bodyPr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vi-VN" altLang="en-US" sz="3000" b="1" u="sng">
                <a:latin typeface="Arial" panose="020B0604020202020204" pitchFamily="34" charset="0"/>
                <a:cs typeface="Arial" panose="020B0604020202020204" pitchFamily="34" charset="0"/>
              </a:rPr>
              <a:t>Kết luận</a:t>
            </a:r>
            <a:endParaRPr lang="en-US" altLang="en-US" sz="3000" b="1" u="sng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Hệ thống giám sát khẩu trang giúp tự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ộng hóa kiểm tra, giảm tải nhân lực.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altLang="en-US" sz="3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Có tính khả thi khi triển khai thực tế tại tr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ờng học, bệnh viện, nơi công cộng.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Hoạt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ộng tốt trong nhiều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iều kiện ánh sáng và góc nhìn khác nhau.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840740" y="4651375"/>
            <a:ext cx="16035655" cy="50920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vi-VN" altLang="en-US" sz="30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Trong t</a:t>
            </a:r>
            <a:r>
              <a:rPr lang="en-US" altLang="en-US" sz="3000" b="1" u="sng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ương lai</a:t>
            </a:r>
            <a:endParaRPr lang="en-US" altLang="en-US" sz="3000" b="1" u="sng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Tích hợp mô hình AI tiên tiến hơn (YOLOv8, MobileNetV3, …)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ể nâng cao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ộ chính xác.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Bổ sung tính n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ă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ng l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ư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u trữ dữ liệu vi phạm và thống kê báo cáo dài hạn.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Mở rộng khả n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ă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ng giám sát cho nhiều hành vi khác nh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ư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eo thẻ sinh viên, giữ khoảng cách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Phát triển ứng dụng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 nền tảng (web, mobile)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ể dễ dàng triển khai rộng rãi..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vi-VN" alt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  <a:endParaRPr lang="vi-VN" alt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31826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TÀI LIỆU THAM </a:t>
            </a:r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KHẢO</a:t>
            </a:r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Box 1"/>
          <p:cNvSpPr txBox="1"/>
          <p:nvPr/>
        </p:nvSpPr>
        <p:spPr>
          <a:xfrm>
            <a:off x="565150" y="1438910"/>
            <a:ext cx="17264380" cy="6830060"/>
          </a:xfrm>
          <a:prstGeom prst="rect">
            <a:avLst/>
          </a:prstGeom>
        </p:spPr>
        <p:txBody>
          <a:bodyPr wrap="square">
            <a:noAutofit/>
          </a:bodyPr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en-US" sz="2600">
                <a:latin typeface="Lato" charset="0"/>
                <a:cs typeface="Lato" charset="0"/>
              </a:rPr>
              <a:t>1]. Sharma, Vijeta, et al. "EduNet: a new video dataset for understanding human activity in the classroom environment." Sensors 21.17 (2021): 5699.</a:t>
            </a:r>
            <a:endParaRPr lang="en-US" altLang="en-US" sz="2600">
              <a:latin typeface="Lato" charset="0"/>
              <a:cs typeface="Lato" charset="0"/>
            </a:endParaRPr>
          </a:p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en-US" sz="2600">
                <a:latin typeface="Lato" charset="0"/>
                <a:cs typeface="Lato" charset="0"/>
              </a:rPr>
              <a:t>[2]. Yang, Fan và Tao Wang. "Scb-dataset3: </a:t>
            </a:r>
            <a:r>
              <a:rPr lang="en-US" altLang="en-US" sz="2600">
                <a:latin typeface="Lato" charset="0"/>
                <a:cs typeface="Lato" charset="0"/>
              </a:rPr>
              <a:t>Đ</a:t>
            </a:r>
            <a:r>
              <a:rPr lang="en-US" altLang="en-US" sz="2600">
                <a:latin typeface="Lato" charset="0"/>
                <a:cs typeface="Lato" charset="0"/>
              </a:rPr>
              <a:t>iểm chuẩn </a:t>
            </a:r>
            <a:r>
              <a:rPr lang="en-US" altLang="en-US" sz="2600">
                <a:latin typeface="Lato" charset="0"/>
                <a:cs typeface="Lato" charset="0"/>
              </a:rPr>
              <a:t>đ</a:t>
            </a:r>
            <a:r>
              <a:rPr lang="en-US" altLang="en-US" sz="2600">
                <a:latin typeface="Lato" charset="0"/>
                <a:cs typeface="Lato" charset="0"/>
              </a:rPr>
              <a:t>ể phát hiện hành vi của học sinh trong lớp học." Bản in tr</a:t>
            </a:r>
            <a:r>
              <a:rPr lang="en-US" altLang="en-US" sz="2600">
                <a:latin typeface="Lato" charset="0"/>
                <a:cs typeface="Lato" charset="0"/>
              </a:rPr>
              <a:t>ư</a:t>
            </a:r>
            <a:r>
              <a:rPr lang="en-US" altLang="en-US" sz="2600">
                <a:latin typeface="Lato" charset="0"/>
                <a:cs typeface="Lato" charset="0"/>
              </a:rPr>
              <a:t>ớc arXiv arXiv:2310.02522 (2023).</a:t>
            </a:r>
            <a:endParaRPr lang="en-US" altLang="en-US" sz="2600">
              <a:latin typeface="Lato" charset="0"/>
              <a:cs typeface="Lato" charset="0"/>
            </a:endParaRPr>
          </a:p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en-US" sz="2600">
                <a:latin typeface="Lato" charset="0"/>
                <a:cs typeface="Lato" charset="0"/>
              </a:rPr>
              <a:t>[3]. Xu, Linfeng, et al. "Aric: An activity recognition dataset in classroom surveillance images." arXiv preprint arXiv:2410.12337 (2024).</a:t>
            </a:r>
            <a:endParaRPr lang="en-US" altLang="en-US" sz="2600">
              <a:latin typeface="Lato" charset="0"/>
              <a:cs typeface="Lato" charset="0"/>
            </a:endParaRPr>
          </a:p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en-US" sz="2600">
                <a:latin typeface="Lato" charset="0"/>
                <a:cs typeface="Lato" charset="0"/>
              </a:rPr>
              <a:t>[4]. Shadiev, R., Hwang, W.-Y., &amp; Huang, Y.-M. (2020). Review of studies on recognition technologies and their applications used to assist learning and instruction, Educational Technology &amp; Society, 23(4), tr. 59–74.</a:t>
            </a:r>
            <a:endParaRPr lang="en-US" altLang="en-US" sz="2600">
              <a:latin typeface="Lato" charset="0"/>
              <a:cs typeface="Lato" charset="0"/>
            </a:endParaRPr>
          </a:p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en-US" sz="2600">
                <a:latin typeface="Lato" charset="0"/>
                <a:cs typeface="Lato" charset="0"/>
              </a:rPr>
              <a:t>[5]. Wu, D., Sharma, N., &amp; Blumenstein, M. (2017, May). Recent advances in video-based human action recognition using deep learning: A review. In</a:t>
            </a:r>
            <a:r>
              <a:rPr lang="en-US" altLang="en-US" sz="2600">
                <a:latin typeface="Lato" charset="0"/>
                <a:cs typeface="Lato" charset="0"/>
              </a:rPr>
              <a:t> </a:t>
            </a:r>
            <a:r>
              <a:rPr lang="en-US" altLang="en-US" sz="2600">
                <a:latin typeface="Lato" charset="0"/>
                <a:cs typeface="Lato" charset="0"/>
              </a:rPr>
              <a:t>2017 International joint conference on neural networks (IJCNN)</a:t>
            </a:r>
            <a:r>
              <a:rPr lang="en-US" altLang="en-US" sz="2600">
                <a:latin typeface="Lato" charset="0"/>
                <a:cs typeface="Lato" charset="0"/>
              </a:rPr>
              <a:t> </a:t>
            </a:r>
            <a:r>
              <a:rPr lang="en-US" altLang="en-US" sz="2600">
                <a:latin typeface="Lato" charset="0"/>
                <a:cs typeface="Lato" charset="0"/>
              </a:rPr>
              <a:t>(pp. 2865-2872). IEEE.</a:t>
            </a:r>
            <a:r>
              <a:rPr lang="vi-VN" altLang="en-US" sz="2600">
                <a:latin typeface="Lato" charset="0"/>
                <a:cs typeface="Lato" charset="0"/>
              </a:rPr>
              <a:t>    </a:t>
            </a:r>
            <a:endParaRPr lang="vi-VN" altLang="en-US" sz="2600">
              <a:latin typeface="Lato" charset="0"/>
              <a:cs typeface="Lato" charset="0"/>
            </a:endParaRPr>
          </a:p>
          <a:p>
            <a:pPr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vi-VN" altLang="en-US" sz="2600">
                <a:latin typeface="Lato" charset="0"/>
                <a:cs typeface="Lato" charset="0"/>
              </a:rPr>
              <a:t> 								</a:t>
            </a:r>
            <a:r>
              <a:rPr lang="vi-VN" altLang="en-US" sz="3000" b="1">
                <a:latin typeface="Lato" charset="0"/>
                <a:cs typeface="Lato" charset="0"/>
              </a:rPr>
              <a:t>...</a:t>
            </a:r>
            <a:endParaRPr lang="vi-VN" altLang="en-US" sz="3000" b="1">
              <a:latin typeface="Lato" charset="0"/>
              <a:cs typeface="Lato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0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4799061" y="5905500"/>
            <a:ext cx="8689877" cy="2324100"/>
          </a:xfrm>
          <a:custGeom>
            <a:avLst/>
            <a:gdLst/>
            <a:ahLst/>
            <a:cxnLst/>
            <a:rect l="l" t="t" r="r" b="b"/>
            <a:pathLst>
              <a:path w="7315200" h="2061556">
                <a:moveTo>
                  <a:pt x="0" y="0"/>
                </a:moveTo>
                <a:lnTo>
                  <a:pt x="7315200" y="0"/>
                </a:lnTo>
                <a:lnTo>
                  <a:pt x="7315200" y="2061556"/>
                </a:lnTo>
                <a:lnTo>
                  <a:pt x="0" y="2061556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00"/>
            <a:endParaRPr lang="en-US" sz="1200">
              <a:solidFill>
                <a:prstClr val="black"/>
              </a:solidFill>
              <a:latin typeface="Arial" panose="020B0604020202020204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838200"/>
            <a:ext cx="4762500" cy="4762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AutoShape 2"/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03632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 </a:t>
            </a:r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DUNG</a:t>
            </a:r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7297400" y="3162300"/>
            <a:ext cx="76200" cy="762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1066800" y="1562100"/>
            <a:ext cx="4486275" cy="915035"/>
          </a:xfrm>
          <a:prstGeom prst="round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vi-VN" altLang="en-US" sz="3500" b="1">
              <a:solidFill>
                <a:schemeClr val="tx1"/>
              </a:solidFill>
              <a:sym typeface="+mn-ea"/>
            </a:endParaRPr>
          </a:p>
          <a:p>
            <a:pPr algn="l"/>
            <a:r>
              <a:rPr lang="vi-VN" altLang="en-US" sz="4000" b="1">
                <a:solidFill>
                  <a:schemeClr val="tx1"/>
                </a:solidFill>
                <a:sym typeface="+mn-ea"/>
              </a:rPr>
              <a:t>1. GIỚI THIỆU</a:t>
            </a:r>
            <a:endParaRPr lang="vi-VN" altLang="en-US" sz="4000" b="1">
              <a:solidFill>
                <a:schemeClr val="tx1"/>
              </a:solidFill>
            </a:endParaRPr>
          </a:p>
          <a:p>
            <a:pPr algn="l"/>
            <a:endParaRPr lang="en-US" sz="4000" b="1"/>
          </a:p>
        </p:txBody>
      </p:sp>
      <p:sp>
        <p:nvSpPr>
          <p:cNvPr id="30" name="Rounded Rectangle 29"/>
          <p:cNvSpPr/>
          <p:nvPr/>
        </p:nvSpPr>
        <p:spPr>
          <a:xfrm>
            <a:off x="1066800" y="2933700"/>
            <a:ext cx="7569200" cy="915035"/>
          </a:xfrm>
          <a:prstGeom prst="round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vi-VN" altLang="en-US" sz="4000" b="1">
              <a:solidFill>
                <a:schemeClr val="tx1"/>
              </a:solidFill>
              <a:sym typeface="+mn-ea"/>
            </a:endParaRPr>
          </a:p>
          <a:p>
            <a:pPr algn="l"/>
            <a:r>
              <a:rPr lang="vi-VN" altLang="en-US" sz="4000" b="1">
                <a:solidFill>
                  <a:schemeClr val="tx1"/>
                </a:solidFill>
                <a:sym typeface="+mn-ea"/>
              </a:rPr>
              <a:t>2. NGHIÊN CỨU LIÊN QUAN</a:t>
            </a:r>
            <a:endParaRPr lang="vi-VN" altLang="en-US" sz="4000" b="1">
              <a:solidFill>
                <a:schemeClr val="tx1"/>
              </a:solidFill>
            </a:endParaRPr>
          </a:p>
          <a:p>
            <a:pPr algn="l"/>
            <a:endParaRPr lang="en-US" sz="4000" b="1"/>
          </a:p>
        </p:txBody>
      </p:sp>
      <p:sp>
        <p:nvSpPr>
          <p:cNvPr id="31" name="Rounded Rectangle 30"/>
          <p:cNvSpPr/>
          <p:nvPr/>
        </p:nvSpPr>
        <p:spPr>
          <a:xfrm>
            <a:off x="1066800" y="4305300"/>
            <a:ext cx="7740650" cy="915035"/>
          </a:xfrm>
          <a:prstGeom prst="round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vi-VN" altLang="en-US" sz="4000" b="1">
              <a:solidFill>
                <a:schemeClr val="tx1"/>
              </a:solidFill>
              <a:sym typeface="+mn-ea"/>
            </a:endParaRPr>
          </a:p>
          <a:p>
            <a:pPr algn="l"/>
            <a:r>
              <a:rPr lang="vi-VN" altLang="en-US" sz="4000" b="1">
                <a:solidFill>
                  <a:schemeClr val="tx1"/>
                </a:solidFill>
                <a:sym typeface="+mn-ea"/>
              </a:rPr>
              <a:t>3. PHƯƠNG PHÁP ĐỀ XUẤT</a:t>
            </a:r>
            <a:endParaRPr lang="vi-VN" altLang="en-US" sz="4000" b="1">
              <a:solidFill>
                <a:schemeClr val="tx1"/>
              </a:solidFill>
            </a:endParaRPr>
          </a:p>
          <a:p>
            <a:pPr algn="l"/>
            <a:endParaRPr lang="en-US" sz="4000" b="1"/>
          </a:p>
        </p:txBody>
      </p:sp>
      <p:sp>
        <p:nvSpPr>
          <p:cNvPr id="33" name="Rounded Rectangle 32"/>
          <p:cNvSpPr/>
          <p:nvPr/>
        </p:nvSpPr>
        <p:spPr>
          <a:xfrm>
            <a:off x="1066800" y="5720715"/>
            <a:ext cx="7569835" cy="948055"/>
          </a:xfrm>
          <a:prstGeom prst="round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vi-VN" altLang="en-US" sz="4000" b="1">
                <a:solidFill>
                  <a:schemeClr val="tx1"/>
                </a:solidFill>
                <a:sym typeface="+mn-ea"/>
              </a:rPr>
              <a:t>4. KIỂM TRA VÀ ĐÁNH GIÁ</a:t>
            </a:r>
            <a:endParaRPr lang="en-US" sz="4000" b="1"/>
          </a:p>
        </p:txBody>
      </p:sp>
      <p:sp>
        <p:nvSpPr>
          <p:cNvPr id="35" name="Rounded Rectangle 34"/>
          <p:cNvSpPr/>
          <p:nvPr/>
        </p:nvSpPr>
        <p:spPr>
          <a:xfrm>
            <a:off x="1143000" y="7200900"/>
            <a:ext cx="11958955" cy="915035"/>
          </a:xfrm>
          <a:prstGeom prst="round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>
              <a:buNone/>
            </a:pPr>
            <a:r>
              <a:rPr lang="vi-VN" altLang="en-US" sz="4000" b="1">
                <a:solidFill>
                  <a:schemeClr val="tx1"/>
                </a:solidFill>
                <a:sym typeface="+mn-ea"/>
              </a:rPr>
              <a:t>5. KẾT LUẬN VÀ HƯỚNG PHÁT TRIỂN</a:t>
            </a:r>
            <a:endParaRPr lang="en-US" sz="4000" b="1"/>
          </a:p>
        </p:txBody>
      </p:sp>
      <p:sp>
        <p:nvSpPr>
          <p:cNvPr id="41" name="Text Box 40"/>
          <p:cNvSpPr txBox="1"/>
          <p:nvPr/>
        </p:nvSpPr>
        <p:spPr>
          <a:xfrm>
            <a:off x="16821150" y="7115175"/>
            <a:ext cx="6096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AutoShape 2"/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03632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GIỚI </a:t>
            </a:r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utoShape 2"/>
          <p:cNvSpPr>
            <a:spLocks noChangeAspect="1" noChangeArrowheads="1"/>
          </p:cNvSpPr>
          <p:nvPr/>
        </p:nvSpPr>
        <p:spPr bwMode="auto">
          <a:xfrm>
            <a:off x="9548111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1" name="Text Box 10"/>
          <p:cNvSpPr txBox="1"/>
          <p:nvPr/>
        </p:nvSpPr>
        <p:spPr>
          <a:xfrm>
            <a:off x="456565" y="2089785"/>
            <a:ext cx="11233785" cy="6227445"/>
          </a:xfrm>
          <a:prstGeom prst="rect">
            <a:avLst/>
          </a:prstGeom>
        </p:spPr>
        <p:txBody>
          <a:bodyPr wrap="square">
            <a:noAutofit/>
          </a:bodyPr>
          <a:p>
            <a:pPr indent="0">
              <a:buFont typeface="Wingdings" panose="05000000000000000000" charset="0"/>
              <a:buNone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Trong bối cảnh dịch bệnh, việc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eo khẩu trang tại tr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ờng học rất quan trọng. </a:t>
            </a:r>
            <a:r>
              <a:rPr lang="vi-VN" altLang="en-US" sz="300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vi-VN" altLang="en-US" sz="3000">
                <a:latin typeface="Arial" panose="020B0604020202020204" pitchFamily="34" charset="0"/>
                <a:cs typeface="Arial" panose="020B0604020202020204" pitchFamily="34" charset="0"/>
              </a:rPr>
              <a:t>iệc g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iám sát thủ công tốn thời gian, vì vậy cần ứng dụng thị giác máy tính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ể tự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ộng nhận diện.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charset="0"/>
              <a:buChar char=""/>
            </a:pP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charset="0"/>
              <a:buChar char=""/>
            </a:pPr>
            <a:r>
              <a:rPr lang="vi-VN" altLang="en-US" sz="3000">
                <a:latin typeface="Arial" panose="020B0604020202020204" pitchFamily="34" charset="0"/>
                <a:cs typeface="Arial" panose="020B0604020202020204" pitchFamily="34" charset="0"/>
              </a:rPr>
              <a:t>Mục tiêu:</a:t>
            </a:r>
            <a:endParaRPr lang="vi-VN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charset="0"/>
              <a:buChar char=""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Xây dựng hệ thống giám sát sinh viên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eo khẩu trang dựa trên Camera + AI</a:t>
            </a:r>
            <a:r>
              <a:rPr lang="vi-VN" altLang="en-US" sz="3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charset="0"/>
              <a:buChar char=""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Phát hiện và phân loại sinh viên có/không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eo khẩu trang trong lớp học.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charset="0"/>
              <a:buChar char=""/>
            </a:pP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Hỗ trợ cảnh báo, nâng cao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ý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 thức phòng dịch và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ảm bảo an toàn cộng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ồng.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charset="0"/>
              <a:buChar char=""/>
            </a:pP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ặt nền tảng cho các ứng dụng mở rộng nh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" altLang="en-US" sz="30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000">
                <a:latin typeface="Arial" panose="020B0604020202020204" pitchFamily="34" charset="0"/>
                <a:cs typeface="Arial" panose="020B0604020202020204" pitchFamily="34" charset="0"/>
              </a:rPr>
              <a:t>iểm danh thông minh và giám sát an ninh.</a:t>
            </a:r>
            <a:endParaRPr lang="en-US" altLang="en-US" sz="3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 descr="ok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0310" y="6297930"/>
            <a:ext cx="6435090" cy="3349625"/>
          </a:xfrm>
          <a:prstGeom prst="rect">
            <a:avLst/>
          </a:prstGeom>
        </p:spPr>
      </p:pic>
      <p:pic>
        <p:nvPicPr>
          <p:cNvPr id="12" name="Picture 11" descr="unnam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3800" y="1409700"/>
            <a:ext cx="6134735" cy="4506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03632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NGHIÊN CỨU LIÊN </a:t>
            </a:r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6" name="TextBox 59"/>
          <p:cNvSpPr txBox="1"/>
          <p:nvPr/>
        </p:nvSpPr>
        <p:spPr>
          <a:xfrm>
            <a:off x="2032000" y="1672590"/>
            <a:ext cx="14281785" cy="8112125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indent="0" algn="just">
              <a:lnSpc>
                <a:spcPct val="150000"/>
              </a:lnSpc>
              <a:buNone/>
            </a:pPr>
            <a:r>
              <a:rPr lang="vi-VN" altLang="en-US" sz="3500"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altLang="en-US" sz="350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hiều nghiên cứu ứng dụng thị giác máy tính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ể nhận diện</a:t>
            </a:r>
            <a:r>
              <a:rPr lang="vi-VN" altLang="en-US" sz="3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khuôn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None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mặt và phát hiện vật thể.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None/>
            </a:pPr>
            <a:r>
              <a:rPr lang="vi-VN" altLang="en-US" sz="350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Trong bối cảnh dịch Covid-19, các mô hình CNN, YOLO, MobileNet 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None/>
            </a:pP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đư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ợc áp dụng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ể phân</a:t>
            </a:r>
            <a:r>
              <a:rPr lang="vi-VN" altLang="en-US" sz="3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loại ng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ời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eo/không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eo khẩu trang với 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None/>
            </a:pP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ộ chính xác cao.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None/>
            </a:pPr>
            <a:r>
              <a:rPr lang="vi-VN" altLang="en-US" sz="350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Một số nghiên cứu tại tr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ờng học và công sở cho thấy việc</a:t>
            </a:r>
            <a:r>
              <a:rPr lang="vi-VN" altLang="en-US" sz="3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None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hợp hệ thống giám sát tự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ộng giúp giảm tải nhân lực và nâng cao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None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hiệu quả kiểm tra.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None/>
            </a:pPr>
            <a:r>
              <a:rPr lang="vi-VN" altLang="en-US" sz="350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Tuy nhiên, thách thức còn tồn tại là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ộ chính xác trong môi tr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ờng 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lnSpc>
                <a:spcPct val="150000"/>
              </a:lnSpc>
              <a:buNone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thực tế (ánh sáng, góc chụp, che chắn khuôn mặt).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61" name="Group 460"/>
          <p:cNvGrpSpPr/>
          <p:nvPr/>
        </p:nvGrpSpPr>
        <p:grpSpPr>
          <a:xfrm>
            <a:off x="12725400" y="2495550"/>
            <a:ext cx="3265170" cy="4286445"/>
            <a:chOff x="9431383" y="1192759"/>
            <a:chExt cx="2011256" cy="3375114"/>
          </a:xfrm>
        </p:grpSpPr>
        <p:sp>
          <p:nvSpPr>
            <p:cNvPr id="466" name="TextBox 54"/>
            <p:cNvSpPr txBox="1"/>
            <p:nvPr/>
          </p:nvSpPr>
          <p:spPr>
            <a:xfrm>
              <a:off x="9431383" y="1192759"/>
              <a:ext cx="2011256" cy="325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lang="en-US" altLang="en-US" sz="2100" b="1">
                <a:latin typeface="Lato" panose="020F0502020204030203"/>
              </a:endParaRPr>
            </a:p>
          </p:txBody>
        </p:sp>
        <p:sp>
          <p:nvSpPr>
            <p:cNvPr id="470" name="TextBox 127"/>
            <p:cNvSpPr txBox="1"/>
            <p:nvPr/>
          </p:nvSpPr>
          <p:spPr>
            <a:xfrm>
              <a:off x="9871190" y="4241877"/>
              <a:ext cx="609639" cy="325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endParaRPr lang="en-US" sz="2100" b="1">
                <a:solidFill>
                  <a:srgbClr val="0439FC"/>
                </a:solidFill>
                <a:latin typeface="Lato" panose="020F0502020204030203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vi-VN" alt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vi-VN" alt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03632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PHƯƠNG PHÁP ĐỀ </a:t>
            </a:r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Box 1"/>
          <p:cNvSpPr txBox="1"/>
          <p:nvPr/>
        </p:nvSpPr>
        <p:spPr>
          <a:xfrm>
            <a:off x="14325600" y="114300"/>
            <a:ext cx="6747510" cy="707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152400" y="2091055"/>
            <a:ext cx="9611995" cy="60477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1" indent="0" algn="just">
              <a:buFont typeface="Arial" panose="020B0604020202020204" pitchFamily="34" charset="0"/>
              <a:buNone/>
            </a:pPr>
            <a:r>
              <a:rPr lang="vi-VN" altLang="en-US" sz="3500" b="1">
                <a:latin typeface="Arial" panose="020B0604020202020204" pitchFamily="34" charset="0"/>
                <a:cs typeface="Arial" panose="020B0604020202020204" pitchFamily="34" charset="0"/>
              </a:rPr>
              <a:t>Quy trình hệ thống:</a:t>
            </a:r>
            <a:endParaRPr lang="vi-VN" altLang="en-US" sz="35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0" algn="just">
              <a:buFont typeface="Arial" panose="020B0604020202020204" pitchFamily="34" charset="0"/>
              <a:buNone/>
            </a:pPr>
            <a:endParaRPr lang="vi-VN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Thu thập dữ liệu hình ảnh từ camera giám sát.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Nhận diện khuôn mặt bằng mô hình phát hiện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ối t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ợng.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Phân loại: xác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ịnh sinh viên có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eo/không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eo khẩu trang.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Cảnh báo tự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ộng: gửi thông báo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ến quản l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ý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 khi phát hiện vi phạm.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0" algn="just">
              <a:buFont typeface="Arial" panose="020B0604020202020204" pitchFamily="34" charset="0"/>
              <a:buNone/>
            </a:pP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endParaRPr lang="vi-VN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3962400" y="8953500"/>
            <a:ext cx="60960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vi-VN" altLang="en-US" sz="3000" b="1"/>
              <a:t>. . .</a:t>
            </a:r>
            <a:endParaRPr lang="vi-VN" altLang="en-US" sz="3000" b="1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0" y="2933700"/>
            <a:ext cx="7727950" cy="47555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vi-VN" alt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vi-VN" alt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03632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NGHIÊN CỨU LIÊN QUAN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38"/>
          <p:cNvSpPr txBox="1"/>
          <p:nvPr/>
        </p:nvSpPr>
        <p:spPr>
          <a:xfrm>
            <a:off x="14173200" y="100965"/>
            <a:ext cx="3643630" cy="75438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BỘ DỮ LIỆU</a:t>
            </a:r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2604770" y="2486660"/>
            <a:ext cx="11585575" cy="5603875"/>
          </a:xfrm>
          <a:prstGeom prst="rect">
            <a:avLst/>
          </a:prstGeom>
        </p:spPr>
        <p:txBody>
          <a:bodyPr wrap="square">
            <a:noAutofit/>
          </a:bodyPr>
          <a:p>
            <a:pPr algn="just"/>
            <a:r>
              <a:rPr lang="en-US" altLang="en-US" sz="3500" b="1">
                <a:latin typeface="Arial" panose="020B0604020202020204" pitchFamily="34" charset="0"/>
                <a:cs typeface="Arial" panose="020B0604020202020204" pitchFamily="34" charset="0"/>
              </a:rPr>
              <a:t>Công nghệ sử dụng</a:t>
            </a:r>
            <a:r>
              <a:rPr lang="vi-VN" altLang="en-US" sz="3500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altLang="en-US" sz="35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YOLOv5/MobileNet: phát hiện và phân loại khẩu trang.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OpenCV: xử l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ý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 ảnh, nhận diện khuôn mặt.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TensorFlow / PyTorch: huấn luyện và triển khai mô hình học sâu.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Camera IP/Camera giám sát: thu thập dữ liệu thời gian thực.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vi-VN" alt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vi-VN" alt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03632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PHƯƠNG PHÁP ĐỀ XUẤT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Box 2"/>
          <p:cNvSpPr txBox="1"/>
          <p:nvPr/>
        </p:nvSpPr>
        <p:spPr>
          <a:xfrm>
            <a:off x="2224405" y="2526665"/>
            <a:ext cx="11095990" cy="48367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just">
              <a:buFont typeface="Arial" panose="020B0604020202020204" pitchFamily="34" charset="0"/>
              <a:buNone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500" b="1">
                <a:latin typeface="Arial" panose="020B0604020202020204" pitchFamily="34" charset="0"/>
                <a:cs typeface="Arial" panose="020B0604020202020204" pitchFamily="34" charset="0"/>
              </a:rPr>
              <a:t>Thách thức</a:t>
            </a:r>
            <a:r>
              <a:rPr lang="vi-VN" altLang="en-US" sz="3500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nh sáng thay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ổi (ban ngày/ban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êm).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Nhiều sinh viên cùng lúc → khó nhận diện chính xác.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Khẩu trang che một phần khuôn mặt → ảnh h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ởng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ộ chính xác.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Tài nguyên tính toán hạn chế nếu triển khai trên thiết bị biên (edge devices).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500"/>
            <a:ext cx="1016635" cy="1016635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9905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40"/>
            <a:ext cx="1036447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vi-VN" alt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vi-VN" alt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590" y="-34925"/>
            <a:ext cx="18312130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320"/>
            <a:ext cx="1318387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PHƯƠNG PHÁP ĐỀ XUẤT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3625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Box 22"/>
          <p:cNvSpPr txBox="1"/>
          <p:nvPr/>
        </p:nvSpPr>
        <p:spPr>
          <a:xfrm>
            <a:off x="11430000" y="114300"/>
            <a:ext cx="914527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MÔ HÌNH HUẤN </a:t>
            </a:r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LUYỆN</a:t>
            </a:r>
            <a:endParaRPr lang="vi-VN" altLang="en-US" sz="4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609600" y="3498850"/>
            <a:ext cx="10274300" cy="3993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514350" indent="-514350" algn="just">
              <a:buAutoNum type="arabicPeriod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Tiền xử l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ý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 ảnh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ể ổn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ịnh dữ liệu.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algn="just">
              <a:buAutoNum type="arabicPeriod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ă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ng c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ờng dữ liệu huấn luyện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ể mô hình học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a dạng.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algn="just">
              <a:buAutoNum type="arabicPeriod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Tối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u mô hình bằng lightweight network (MobileNet, quantization).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 algn="just">
              <a:buAutoNum type="arabicPeriod"/>
            </a:pP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Kết hợp edge computing và server 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ể giảm tải xử l</a:t>
            </a:r>
            <a:r>
              <a:rPr lang="" altLang="en-US" sz="3500">
                <a:latin typeface="Arial" panose="020B0604020202020204" pitchFamily="34" charset="0"/>
                <a:cs typeface="Arial" panose="020B0604020202020204" pitchFamily="34" charset="0"/>
              </a:rPr>
              <a:t>ý</a:t>
            </a:r>
            <a:r>
              <a:rPr lang="en-US" altLang="en-US" sz="35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en-US" sz="3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 Box 25"/>
          <p:cNvSpPr txBox="1"/>
          <p:nvPr/>
        </p:nvSpPr>
        <p:spPr>
          <a:xfrm flipV="1">
            <a:off x="6307455" y="6243320"/>
            <a:ext cx="6842760" cy="23260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endParaRPr lang="en-US" sz="2800">
              <a:latin typeface="Lato" charset="0"/>
              <a:cs typeface="Lato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1277600" y="2400300"/>
            <a:ext cx="6875145" cy="4860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logo on a black background&#10;&#10;AI-generated content may be incorrect.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t="16667" r="18519" b="24074"/>
          <a:stretch>
            <a:fillRect/>
          </a:stretch>
        </p:blipFill>
        <p:spPr>
          <a:xfrm>
            <a:off x="304800" y="9207324"/>
            <a:ext cx="1016355" cy="101635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1028700"/>
            <a:ext cx="18288000" cy="0"/>
          </a:xfrm>
          <a:prstGeom prst="line">
            <a:avLst/>
          </a:prstGeom>
          <a:ln w="57150">
            <a:solidFill>
              <a:srgbClr val="F4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142233"/>
            <a:ext cx="1036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 TÁC ĐÁNH GIÁ THỰC TẬP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17526000" y="9867900"/>
            <a:ext cx="762000" cy="304800"/>
          </a:xfrm>
        </p:spPr>
        <p:txBody>
          <a:bodyPr/>
          <a:lstStyle/>
          <a:p>
            <a:r>
              <a:rPr lang="vi-VN" altLang="en-US" sz="2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vi-VN" altLang="en-US" sz="2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-21772" y="-35037"/>
            <a:ext cx="18309771" cy="952500"/>
          </a:xfrm>
          <a:prstGeom prst="rect">
            <a:avLst/>
          </a:prstGeom>
          <a:solidFill>
            <a:srgbClr val="1F049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28600" y="147482"/>
            <a:ext cx="1318260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PHƯƠNG PHÁP ĐỀ XUẤT</a:t>
            </a:r>
            <a:endParaRPr lang="en-US" sz="4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55734" y="9778987"/>
            <a:ext cx="16302584" cy="0"/>
          </a:xfrm>
          <a:prstGeom prst="line">
            <a:avLst/>
          </a:prstGeom>
          <a:ln w="19050">
            <a:solidFill>
              <a:srgbClr val="1F04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681355" y="2292985"/>
            <a:ext cx="1270000" cy="901065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057400" y="2781300"/>
            <a:ext cx="1219200" cy="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6" name="Picture 5" descr="a2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635" y="1333500"/>
            <a:ext cx="2210435" cy="271081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5562600" y="2846070"/>
            <a:ext cx="1350010" cy="1143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8" name="Picture 7" descr="a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2140" y="1518920"/>
            <a:ext cx="2200275" cy="2610485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9232265" y="2880360"/>
            <a:ext cx="1350010" cy="1143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Flowchart: Magnetic Disk 10"/>
          <p:cNvSpPr/>
          <p:nvPr/>
        </p:nvSpPr>
        <p:spPr>
          <a:xfrm>
            <a:off x="10668000" y="2019300"/>
            <a:ext cx="1905000" cy="2057400"/>
          </a:xfrm>
          <a:prstGeom prst="flowChartMagneticDisk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vi-VN" altLang="en-US"/>
              <a:t>Tập dữ </a:t>
            </a:r>
            <a:r>
              <a:rPr lang="vi-VN" altLang="en-US"/>
              <a:t>liệu </a:t>
            </a:r>
            <a:endParaRPr lang="vi-VN" alt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2793980" y="2891790"/>
            <a:ext cx="1350010" cy="1143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4" name="Picture 13" descr="239739723-57391d0f-1848-4388-9f30-88c2fb79233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73200" y="1367790"/>
            <a:ext cx="2954655" cy="3093085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16383000" y="4533900"/>
            <a:ext cx="10001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vi-VN" altLang="en-US"/>
              <a:t>Yolov8</a:t>
            </a:r>
            <a:r>
              <a:rPr lang="vi-VN" altLang="en-US"/>
              <a:t>l</a:t>
            </a:r>
            <a:endParaRPr lang="vi-VN" altLang="en-US"/>
          </a:p>
        </p:txBody>
      </p:sp>
      <p:cxnSp>
        <p:nvCxnSpPr>
          <p:cNvPr id="17" name="Straight Arrow Connector 16"/>
          <p:cNvCxnSpPr>
            <a:stCxn id="14" idx="2"/>
            <a:endCxn id="18" idx="0"/>
          </p:cNvCxnSpPr>
          <p:nvPr/>
        </p:nvCxnSpPr>
        <p:spPr>
          <a:xfrm>
            <a:off x="15650845" y="4460875"/>
            <a:ext cx="47625" cy="1896745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14212570" y="6357620"/>
            <a:ext cx="2971800" cy="1524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vi-VN" altLang="en-US" b="1">
                <a:solidFill>
                  <a:schemeClr val="tx1"/>
                </a:solidFill>
              </a:rPr>
              <a:t>Huấn luyện mô hình</a:t>
            </a:r>
            <a:endParaRPr lang="vi-VN" altLang="en-US" b="1">
              <a:solidFill>
                <a:schemeClr val="tx1"/>
              </a:solidFill>
            </a:endParaRPr>
          </a:p>
        </p:txBody>
      </p:sp>
      <p:cxnSp>
        <p:nvCxnSpPr>
          <p:cNvPr id="19" name="Straight Arrow Connector 18"/>
          <p:cNvCxnSpPr>
            <a:stCxn id="18" idx="1"/>
          </p:cNvCxnSpPr>
          <p:nvPr/>
        </p:nvCxnSpPr>
        <p:spPr>
          <a:xfrm flipH="1">
            <a:off x="12725400" y="7119620"/>
            <a:ext cx="1487170" cy="508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9753600" y="6362700"/>
            <a:ext cx="2971800" cy="152400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vi-VN" altLang="en-US" b="1">
                <a:solidFill>
                  <a:schemeClr val="tx1"/>
                </a:solidFill>
              </a:rPr>
              <a:t>Đánh </a:t>
            </a:r>
            <a:r>
              <a:rPr lang="vi-VN" altLang="en-US" b="1">
                <a:solidFill>
                  <a:schemeClr val="tx1"/>
                </a:solidFill>
              </a:rPr>
              <a:t>giá</a:t>
            </a:r>
            <a:endParaRPr lang="vi-VN" altLang="en-US" b="1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8229600" y="7048500"/>
            <a:ext cx="1487170" cy="508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4" name="Picture 23" descr="Ảnh chụp Màn hình 2025-08-14 lúc 14.31.0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995" y="4968240"/>
            <a:ext cx="7104380" cy="3994150"/>
          </a:xfrm>
          <a:prstGeom prst="rect">
            <a:avLst/>
          </a:prstGeom>
        </p:spPr>
      </p:pic>
      <p:sp>
        <p:nvSpPr>
          <p:cNvPr id="25" name="Text Box 24"/>
          <p:cNvSpPr txBox="1"/>
          <p:nvPr/>
        </p:nvSpPr>
        <p:spPr>
          <a:xfrm>
            <a:off x="3174365" y="4129405"/>
            <a:ext cx="2518410" cy="3835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vi-VN" altLang="en-US"/>
              <a:t>Trích xuất khung </a:t>
            </a:r>
            <a:r>
              <a:rPr lang="vi-VN" altLang="en-US"/>
              <a:t>hình</a:t>
            </a:r>
            <a:endParaRPr lang="vi-VN" altLang="en-US"/>
          </a:p>
        </p:txBody>
      </p:sp>
      <p:sp>
        <p:nvSpPr>
          <p:cNvPr id="26" name="Text Box 25"/>
          <p:cNvSpPr txBox="1"/>
          <p:nvPr/>
        </p:nvSpPr>
        <p:spPr>
          <a:xfrm>
            <a:off x="6967220" y="4210050"/>
            <a:ext cx="2265045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vi-VN" altLang="en-US"/>
              <a:t>Gán nhãn dữ </a:t>
            </a:r>
            <a:r>
              <a:rPr lang="vi-VN" altLang="en-US"/>
              <a:t>liệu</a:t>
            </a:r>
            <a:endParaRPr lang="vi-VN" altLang="en-US"/>
          </a:p>
        </p:txBody>
      </p:sp>
      <p:sp>
        <p:nvSpPr>
          <p:cNvPr id="27" name="Text Box 26"/>
          <p:cNvSpPr txBox="1"/>
          <p:nvPr/>
        </p:nvSpPr>
        <p:spPr>
          <a:xfrm>
            <a:off x="2971800" y="9029700"/>
            <a:ext cx="2151380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vi-VN" altLang="en-US"/>
              <a:t>Dự đoán kết </a:t>
            </a:r>
            <a:r>
              <a:rPr lang="vi-VN" altLang="en-US"/>
              <a:t>quả</a:t>
            </a:r>
            <a:endParaRPr lang="vi-V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26" grpId="0"/>
      <p:bldP spid="26" grpId="1"/>
      <p:bldP spid="11" grpId="0" animBg="1"/>
      <p:bldP spid="11" grpId="1" animBg="1"/>
      <p:bldP spid="15" grpId="0"/>
      <p:bldP spid="15" grpId="1"/>
      <p:bldP spid="18" grpId="0" animBg="1"/>
      <p:bldP spid="18" grpId="1" animBg="1"/>
      <p:bldP spid="20" grpId="0" animBg="1"/>
      <p:bldP spid="20" grpId="1" animBg="1"/>
      <p:bldP spid="27" grpId="0"/>
      <p:bldP spid="27" grpId="1"/>
    </p:bldLst>
  </p:timing>
</p:sld>
</file>

<file path=ppt/tags/tag1.xml><?xml version="1.0" encoding="utf-8"?>
<p:tagLst xmlns:p="http://schemas.openxmlformats.org/presentationml/2006/main">
  <p:tag name="TABLE_ENDDRAG_ORIGIN_RECT" val="734*639"/>
  <p:tag name="TABLE_ENDDRAG_RECT" val="666*112*734*63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5586</Words>
  <Application>WPS Presentation</Application>
  <PresentationFormat>Custom</PresentationFormat>
  <Paragraphs>245</Paragraphs>
  <Slides>14</Slides>
  <Notes>7</Notes>
  <HiddenSlides>0</HiddenSlides>
  <MMClips>3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4" baseType="lpstr">
      <vt:lpstr>Arial</vt:lpstr>
      <vt:lpstr>SimSun</vt:lpstr>
      <vt:lpstr>Wingdings</vt:lpstr>
      <vt:lpstr>Aptos</vt:lpstr>
      <vt:lpstr>Segoe UI</vt:lpstr>
      <vt:lpstr>Aparajita</vt:lpstr>
      <vt:lpstr>Anton</vt:lpstr>
      <vt:lpstr>Wingdings</vt:lpstr>
      <vt:lpstr>Lato</vt:lpstr>
      <vt:lpstr>Segoe Print</vt:lpstr>
      <vt:lpstr>Lato</vt:lpstr>
      <vt:lpstr>Calibri</vt:lpstr>
      <vt:lpstr>Times New Roman Regular</vt:lpstr>
      <vt:lpstr>DejaVu Math TeX Gyre</vt:lpstr>
      <vt:lpstr>Arial</vt:lpstr>
      <vt:lpstr>Microsoft YaHei</vt:lpstr>
      <vt:lpstr>Arial Unicode MS</vt:lpstr>
      <vt:lpstr>Nirmala UI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 EMOTION RECOGNITION</dc:title>
  <dc:creator>HIEU LE</dc:creator>
  <cp:lastModifiedBy>iFx</cp:lastModifiedBy>
  <cp:revision>100</cp:revision>
  <dcterms:created xsi:type="dcterms:W3CDTF">2025-08-14T09:24:00Z</dcterms:created>
  <dcterms:modified xsi:type="dcterms:W3CDTF">2025-08-18T04:20:04Z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842DB61E44184941B343711B84233D93_13</vt:lpwstr>
  </property>
  <property fmtid="{D5CDD505-2E9C-101B-9397-08002B2CF9AE}" pid="3" name="KSOProductBuildVer">
    <vt:lpwstr>1033-12.2.0.21931</vt:lpwstr>
  </property>
</Properties>
</file>

<file path=docProps/thumbnail.jpeg>
</file>